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é Raap" initials="RR" lastIdx="8" clrIdx="0">
    <p:extLst>
      <p:ext uri="{19B8F6BF-5375-455C-9EA6-DF929625EA0E}">
        <p15:presenceInfo xmlns:p15="http://schemas.microsoft.com/office/powerpoint/2012/main" userId="147a3af7182b4e45" providerId="Windows Live"/>
      </p:ext>
    </p:extLst>
  </p:cmAuthor>
  <p:cmAuthor id="2" name="Venhoven, Arthur" initials="VA" lastIdx="3" clrIdx="1">
    <p:extLst>
      <p:ext uri="{19B8F6BF-5375-455C-9EA6-DF929625EA0E}">
        <p15:presenceInfo xmlns:p15="http://schemas.microsoft.com/office/powerpoint/2012/main" userId="S-1-5-21-2016003833-2107679736-3575074108-26717" providerId="AD"/>
      </p:ext>
    </p:extLst>
  </p:cmAuthor>
  <p:cmAuthor id="3" name="Henk Botter" initials="HB" lastIdx="4" clrIdx="2">
    <p:extLst>
      <p:ext uri="{19B8F6BF-5375-455C-9EA6-DF929625EA0E}">
        <p15:presenceInfo xmlns:p15="http://schemas.microsoft.com/office/powerpoint/2012/main" userId="6a70f358fb494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A61DB3A-6125-452F-894B-9CB5CF049BDE}" type="datetime1">
              <a:rPr lang="nl-NL"/>
              <a:pPr lvl="0"/>
              <a:t>21-10-2021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A0C0B0D-5C82-42FA-B30C-D400B1BAA739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0503B0D2-A8EE-4918-9F0A-AE7B82287665}" type="datetime3">
              <a:rPr lang="nl-NL"/>
              <a:pPr lvl="0"/>
              <a:t>21/10/21</a:t>
            </a:fld>
            <a:endParaRPr lang="mr-IN"/>
          </a:p>
        </p:txBody>
      </p:sp>
      <p:pic>
        <p:nvPicPr>
          <p:cNvPr id="5" name="Afbeelding 5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9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663576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1147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60116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4295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58529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898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2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0942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4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0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519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866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19042674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29019258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</a:t>
            </a:r>
            <a:br>
              <a:rPr lang="nl-NL"/>
            </a:br>
            <a:r>
              <a:rPr lang="nl-NL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8330855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0828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219630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551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6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10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Havo </a:t>
            </a:r>
            <a:br>
              <a:rPr lang="nl-NL"/>
            </a:br>
            <a:r>
              <a:rPr lang="nl-NL"/>
              <a:t>Paragraaf 1.2</a:t>
            </a:r>
            <a:br>
              <a:rPr lang="nl-NL"/>
            </a:br>
            <a:br>
              <a:rPr lang="nl-NL"/>
            </a:br>
            <a:r>
              <a:rPr lang="nl-NL"/>
              <a:t>De opkomst van de landbouw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4294967295"/>
          </p:nvPr>
        </p:nvSpPr>
        <p:spPr>
          <a:xfrm>
            <a:off x="1246610" y="2596242"/>
            <a:ext cx="13528163" cy="4464577"/>
          </a:xfrm>
        </p:spPr>
        <p:txBody>
          <a:bodyPr/>
          <a:lstStyle/>
          <a:p>
            <a:pPr marL="361946" lvl="0" indent="-361946"/>
            <a:r>
              <a:rPr lang="nl-NL" dirty="0"/>
              <a:t>hoe de landbouw ontstond</a:t>
            </a:r>
            <a:br>
              <a:rPr lang="nl-NL" dirty="0"/>
            </a:br>
            <a:endParaRPr lang="nl-NL" dirty="0"/>
          </a:p>
          <a:p>
            <a:pPr marL="361946" lvl="0" indent="-361946"/>
            <a:r>
              <a:rPr lang="nl-NL" dirty="0"/>
              <a:t>welke oorzaken en gevolgen het ontstaan van de landbouw had</a:t>
            </a:r>
            <a:br>
              <a:rPr lang="nl-NL" dirty="0"/>
            </a:br>
            <a:endParaRPr lang="nl-NL" dirty="0"/>
          </a:p>
          <a:p>
            <a:pPr marL="361946" lvl="0" indent="-361946"/>
            <a:r>
              <a:rPr lang="nl-NL" dirty="0"/>
              <a:t>hoe landbouwsamenlevingen ontstonden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973984"/>
          </a:xfrm>
        </p:spPr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4" name="Tijdelijke aanduiding voor tekst 3"/>
          <p:cNvSpPr txBox="1"/>
          <p:nvPr/>
        </p:nvSpPr>
        <p:spPr>
          <a:xfrm>
            <a:off x="1246610" y="7459574"/>
            <a:ext cx="17602958" cy="2582622"/>
          </a:xfrm>
          <a:prstGeom prst="rect">
            <a:avLst/>
          </a:prstGeom>
          <a:solidFill>
            <a:srgbClr val="FF0000"/>
          </a:solidFill>
          <a:ln cap="flat"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360365"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kern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Kenmerkend aspect</a:t>
            </a:r>
            <a:r>
              <a:rPr lang="nl-NL" sz="3300" b="1" ker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: </a:t>
            </a:r>
          </a:p>
          <a:p>
            <a:pPr marL="817565" lvl="0" indent="-4572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ker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h</a:t>
            </a:r>
            <a:r>
              <a:rPr lang="nl-NL" sz="33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et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ontstaan van landbouw en landbouwsamenlevingen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Ontstaan van de landbouw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De landbouw ontstond in het Midden-Oosten. Rond 9000 v.C. begon het met akkerbouw, omstreeks 8000 v.C. ontstond de veeteelt. </a:t>
            </a:r>
          </a:p>
          <a:p>
            <a:pPr marL="0" lvl="0" indent="0">
              <a:buNone/>
            </a:pPr>
            <a:r>
              <a:rPr lang="nl-NL" dirty="0"/>
              <a:t>Het ontstaan van de landbouw was een </a:t>
            </a:r>
            <a:r>
              <a:rPr lang="nl-NL" dirty="0">
                <a:solidFill>
                  <a:srgbClr val="FF0000"/>
                </a:solidFill>
              </a:rPr>
              <a:t>revolutie</a:t>
            </a:r>
            <a:r>
              <a:rPr lang="nl-NL" dirty="0"/>
              <a:t>. </a:t>
            </a:r>
          </a:p>
          <a:p>
            <a:pPr marL="0" lv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nl-NL" dirty="0">
                <a:solidFill>
                  <a:srgbClr val="FF0000"/>
                </a:solidFill>
              </a:rPr>
              <a:t>Migranten</a:t>
            </a:r>
            <a:r>
              <a:rPr lang="nl-NL" dirty="0"/>
              <a:t> verspreidden de landbouw vanuit het Midden-Oosten in Azië, Afrika en Europa.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Ook in andere gebieden van de wereld vond de </a:t>
            </a:r>
            <a:r>
              <a:rPr lang="nl-NL" dirty="0">
                <a:solidFill>
                  <a:srgbClr val="FF0000"/>
                </a:solidFill>
              </a:rPr>
              <a:t>landbouwrevolutie</a:t>
            </a:r>
            <a:r>
              <a:rPr lang="nl-NL" dirty="0"/>
              <a:t> zelfstandig plaats. Bijvoorbeeld in China en Peru.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44089A9-77EE-492A-83EE-FFEB3C8E84F8}"/>
              </a:ext>
            </a:extLst>
          </p:cNvPr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revolutie: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grote verandering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	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migrant: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landverhuizer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landbouwrevolutie (agrarische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revolutie: </a:t>
            </a:r>
            <a:r>
              <a:rPr lang="nl-NL" sz="330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ontstaan van de landbouw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Oorzaken en gevolgen van de landbouwrevolutie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Een belangrijke oorzaak voor de </a:t>
            </a:r>
            <a:r>
              <a:rPr lang="nl-NL" dirty="0" err="1"/>
              <a:t>landbouw-revolutie</a:t>
            </a:r>
            <a:r>
              <a:rPr lang="nl-NL" dirty="0"/>
              <a:t> was het zachter worden van het klimaat. Granen en peulvruchten groeiden goed in dit </a:t>
            </a:r>
            <a:r>
              <a:rPr lang="nl-NL" dirty="0">
                <a:solidFill>
                  <a:srgbClr val="FF0000"/>
                </a:solidFill>
              </a:rPr>
              <a:t>milieu</a:t>
            </a:r>
            <a:r>
              <a:rPr lang="nl-NL" dirty="0">
                <a:solidFill>
                  <a:schemeClr val="tx1"/>
                </a:solidFill>
              </a:rPr>
              <a:t>: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/>
              <a:t>leefomgeving.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Wilde planten en dieren ging men </a:t>
            </a:r>
            <a:r>
              <a:rPr lang="nl-NL" dirty="0">
                <a:solidFill>
                  <a:srgbClr val="FF0000"/>
                </a:solidFill>
              </a:rPr>
              <a:t>domesticeren</a:t>
            </a:r>
            <a:r>
              <a:rPr lang="nl-NL" dirty="0"/>
              <a:t>: planten en dieren in dienst van mensen aanpassen. Vanaf 5000 v.C. werden dieren gebruikt voor bewerking van het land.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Door plant- en dierveredeling en technische vooruitgang stegen de opbrengsten, konden meer mensen worden gevoed en bleef de bevolking groeien</a:t>
            </a:r>
            <a:r>
              <a:rPr lang="nl-NL" sz="3100" dirty="0"/>
              <a:t>.</a:t>
            </a:r>
          </a:p>
          <a:p>
            <a:pPr marL="0" lvl="0" indent="0">
              <a:buNone/>
            </a:pPr>
            <a:endParaRPr lang="nl-NL" sz="2900" dirty="0"/>
          </a:p>
        </p:txBody>
      </p:sp>
      <p:pic>
        <p:nvPicPr>
          <p:cNvPr id="4" name="Afbeelding 5" descr="Afbeelding met gras, boom, giraf&#10;&#10;Beschrijving is gegenereerd met zeer hoge betrouwbaarheid"/>
          <p:cNvPicPr>
            <a:picLocks noChangeAspect="1"/>
          </p:cNvPicPr>
          <p:nvPr/>
        </p:nvPicPr>
        <p:blipFill>
          <a:blip r:embed="rId2"/>
          <a:srcRect l="2103" t="1674" r="1542" b="1024"/>
          <a:stretch>
            <a:fillRect/>
          </a:stretch>
        </p:blipFill>
        <p:spPr>
          <a:xfrm>
            <a:off x="10592345" y="2513191"/>
            <a:ext cx="8257214" cy="69776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landbouwsamenleving 1/3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Door de landbouwrevolutie ontstond de </a:t>
            </a:r>
            <a:r>
              <a:rPr lang="nl-NL" dirty="0">
                <a:solidFill>
                  <a:srgbClr val="FF0000"/>
                </a:solidFill>
              </a:rPr>
              <a:t>landbouwsamenleving</a:t>
            </a:r>
            <a:r>
              <a:rPr lang="nl-NL" dirty="0"/>
              <a:t>.</a:t>
            </a:r>
            <a:r>
              <a:rPr lang="nl-NL" b="1" dirty="0"/>
              <a:t> </a:t>
            </a:r>
            <a:r>
              <a:rPr lang="nl-NL" dirty="0"/>
              <a:t>Boeren waren geen nomaden meer en kregen een </a:t>
            </a:r>
            <a:r>
              <a:rPr lang="nl-NL" dirty="0">
                <a:solidFill>
                  <a:srgbClr val="FF0000"/>
                </a:solidFill>
              </a:rPr>
              <a:t>sedentaire leefwijze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Door de natuur te onderwerpen konden ze in hun eigen levensonderhoud voorzien: elk dorp was daardoor </a:t>
            </a:r>
            <a:r>
              <a:rPr lang="nl-NL" dirty="0">
                <a:solidFill>
                  <a:srgbClr val="FF0000"/>
                </a:solidFill>
              </a:rPr>
              <a:t>autarkisch, zelfvoorzienend</a:t>
            </a:r>
            <a:r>
              <a:rPr lang="nl-NL" b="1" dirty="0"/>
              <a:t>.</a:t>
            </a:r>
          </a:p>
          <a:p>
            <a:pPr marL="0" lvl="0" indent="0">
              <a:buNone/>
            </a:pPr>
            <a:endParaRPr lang="nl-NL" b="1" dirty="0"/>
          </a:p>
          <a:p>
            <a:pPr marL="0" lvl="0" indent="0">
              <a:buNone/>
            </a:pPr>
            <a:r>
              <a:rPr lang="nl-NL" dirty="0"/>
              <a:t>Grond werd voor boeren het belangrijkste bezit. Daarnaast bezaten ze ook huizen, werktuigen, kleding en andere producten van </a:t>
            </a:r>
            <a:r>
              <a:rPr lang="nl-NL" dirty="0">
                <a:solidFill>
                  <a:srgbClr val="FF0000"/>
                </a:solidFill>
              </a:rPr>
              <a:t>nijverheid</a:t>
            </a:r>
            <a:r>
              <a:rPr lang="nl-NL" dirty="0"/>
              <a:t>.</a:t>
            </a:r>
          </a:p>
        </p:txBody>
      </p:sp>
      <p:sp>
        <p:nvSpPr>
          <p:cNvPr id="4" name="Tijdelijke aanduiding voor tekst 4"/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landbouwsamenleving (agrarische samenleving):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	maatschappij waarin mensen in dorpen leven van landbouw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sedentaire leefwijze: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leven op een vaste woonplaats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autarkisch (zelfvoorzienend):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	wanneer een groep mensen voor zichzelf zorgt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nijverheid: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producten maken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7527697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Sommige mensen kregen meer bezittingen dan anderen. Daardoor hadden ze meer </a:t>
            </a:r>
            <a:r>
              <a:rPr lang="nl-NL" dirty="0">
                <a:solidFill>
                  <a:srgbClr val="FF0000"/>
                </a:solidFill>
              </a:rPr>
              <a:t>aanzien</a:t>
            </a:r>
            <a:r>
              <a:rPr lang="nl-NL" b="1" dirty="0"/>
              <a:t> </a:t>
            </a:r>
            <a:r>
              <a:rPr lang="nl-NL" dirty="0"/>
              <a:t>en </a:t>
            </a:r>
            <a:r>
              <a:rPr lang="nl-NL" dirty="0">
                <a:solidFill>
                  <a:srgbClr val="FF0000"/>
                </a:solidFill>
              </a:rPr>
              <a:t>macht</a:t>
            </a:r>
            <a:r>
              <a:rPr lang="nl-NL" dirty="0"/>
              <a:t>. Ouders gaven hun bezit en macht door aan hun kinderen. Daardoor groeide de </a:t>
            </a:r>
            <a:r>
              <a:rPr lang="nl-NL" dirty="0">
                <a:solidFill>
                  <a:srgbClr val="FF0000"/>
                </a:solidFill>
              </a:rPr>
              <a:t>sociale</a:t>
            </a:r>
            <a:r>
              <a:rPr lang="nl-NL" b="1" dirty="0"/>
              <a:t> </a:t>
            </a:r>
            <a:r>
              <a:rPr lang="nl-NL" dirty="0"/>
              <a:t>ongelijkheid.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Sommige boeren lieten mensen voor zich werken. Ook werden mensen </a:t>
            </a:r>
            <a:r>
              <a:rPr lang="nl-NL" dirty="0">
                <a:solidFill>
                  <a:srgbClr val="FF0000"/>
                </a:solidFill>
              </a:rPr>
              <a:t>slaaf</a:t>
            </a:r>
            <a:r>
              <a:rPr lang="nl-NL" dirty="0"/>
              <a:t>. </a:t>
            </a:r>
          </a:p>
        </p:txBody>
      </p:sp>
      <p:sp>
        <p:nvSpPr>
          <p:cNvPr id="3" name="Tijdelijke aanduiding voor tekst 4"/>
          <p:cNvSpPr txBox="1"/>
          <p:nvPr/>
        </p:nvSpPr>
        <p:spPr>
          <a:xfrm>
            <a:off x="11330321" y="2534954"/>
            <a:ext cx="7527167" cy="7527697"/>
          </a:xfrm>
          <a:prstGeom prst="rect">
            <a:avLst/>
          </a:prstGeom>
          <a:solidFill>
            <a:srgbClr val="8B4FA8"/>
          </a:solidFill>
          <a:ln cap="flat">
            <a:noFill/>
          </a:ln>
        </p:spPr>
        <p:txBody>
          <a:bodyPr vert="horz" wrap="square" lIns="381003" tIns="381003" rIns="381003" bIns="381003" anchor="t" anchorCtr="0" compatLnSpc="1">
            <a:noAutofit/>
          </a:bodyPr>
          <a:lstStyle/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aanzien: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	waardering, hoe belangrijk iemand wordt gevonden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macht: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als je anderen kunt laten doen wat je wilt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sociaal: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heeft te maken met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	mensen en groepen in een samenleving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300" b="1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slaaf: </a:t>
            </a:r>
            <a:r>
              <a:rPr lang="nl-NL" sz="3300" b="0" i="0" u="none" strike="noStrike" kern="0" cap="none" spc="0" baseline="0" dirty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iemand die het bezit is van een ander</a:t>
            </a:r>
          </a:p>
          <a:p>
            <a:pPr marL="502599" marR="0" lvl="0" indent="-50259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3300" b="0" i="0" u="none" strike="noStrike" kern="0" cap="none" spc="0" baseline="0" dirty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AF65DCB-A564-4546-8F74-36D55591B0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De landbouwsamenleving 2/3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1" y="2514517"/>
            <a:ext cx="8805440" cy="7527697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De sociale ongelijkheid blijkt uit graven. Belangrijke families vereerden hun doden met gedenktekens. Hunebedden zijn voorbeelden van zulke </a:t>
            </a:r>
            <a:r>
              <a:rPr lang="nl-NL" dirty="0">
                <a:solidFill>
                  <a:srgbClr val="FF0000"/>
                </a:solidFill>
              </a:rPr>
              <a:t>monumenten</a:t>
            </a:r>
            <a:r>
              <a:rPr lang="nl-NL" dirty="0">
                <a:solidFill>
                  <a:schemeClr val="tx1"/>
                </a:solidFill>
              </a:rPr>
              <a:t>: gedenktekens. 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Prehistorische boeren gaven doden grafgiften mee voor hun bestaan in het </a:t>
            </a:r>
            <a:r>
              <a:rPr lang="nl-NL" dirty="0">
                <a:solidFill>
                  <a:srgbClr val="FF0000"/>
                </a:solidFill>
              </a:rPr>
              <a:t>hiernamaals</a:t>
            </a:r>
            <a:r>
              <a:rPr lang="nl-NL" dirty="0"/>
              <a:t>: leven na de dood.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r>
              <a:rPr lang="nl-NL" dirty="0"/>
              <a:t>Het ontstaan van landbouw en </a:t>
            </a:r>
            <a:r>
              <a:rPr lang="nl-NL" dirty="0" err="1"/>
              <a:t>landbouw-samenlevingen</a:t>
            </a:r>
            <a:r>
              <a:rPr lang="nl-NL" dirty="0"/>
              <a:t> is een </a:t>
            </a:r>
            <a:r>
              <a:rPr lang="nl-NL" b="1" dirty="0"/>
              <a:t>kenmerkend aspect </a:t>
            </a:r>
            <a:r>
              <a:rPr lang="nl-NL" dirty="0"/>
              <a:t>van de tijd van jagers en boeren.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  <a:p>
            <a:pPr marL="0" lvl="0" indent="0">
              <a:lnSpc>
                <a:spcPct val="90000"/>
              </a:lnSpc>
              <a:buNone/>
            </a:pP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54CADE-5999-4F72-BEAB-27498979ED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/>
          <a:lstStyle/>
          <a:p>
            <a:pPr lvl="0"/>
            <a:r>
              <a:rPr lang="nl-NL" dirty="0"/>
              <a:t>De landbouwsamenleving 3/3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6C1D3D1-C404-4E72-BE15-DBABE228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4" y="2514517"/>
            <a:ext cx="6447775" cy="7531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248</TotalTime>
  <Words>480</Words>
  <Application>Microsoft Office PowerPoint</Application>
  <PresentationFormat>Aangepast</PresentationFormat>
  <Paragraphs>62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3 sectie content</vt:lpstr>
      <vt:lpstr>Havo  Paragraaf 1.2  De opkomst van de landbouw</vt:lpstr>
      <vt:lpstr>In deze presentatie leer je:</vt:lpstr>
      <vt:lpstr>Ontstaan van de landbouw</vt:lpstr>
      <vt:lpstr>Oorzaken en gevolgen van de landbouwrevolutie</vt:lpstr>
      <vt:lpstr>De landbouwsamenleving 1/3</vt:lpstr>
      <vt:lpstr>De landbouwsamenleving 2/3</vt:lpstr>
      <vt:lpstr>De landbouwsamenleving 3/3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mijn titel</dc:title>
  <dc:creator>Venhoven, Arthur</dc:creator>
  <cp:lastModifiedBy>Jankees den Otter</cp:lastModifiedBy>
  <cp:revision>26</cp:revision>
  <dcterms:created xsi:type="dcterms:W3CDTF">2018-10-10T07:56:58Z</dcterms:created>
  <dcterms:modified xsi:type="dcterms:W3CDTF">2021-10-21T08:27:33Z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